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C214D41E-6569-4CA3-8629-B41C1BF2A1D7}">
  <a:tblStyle styleId="{C214D41E-6569-4CA3-8629-B41C1BF2A1D7}"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311B3DBC-892B-46B1-A97D-986862881317}"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596a897ec8_0_1: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596a897ec8_0_1: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6a21896f11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6a21896f11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698c3cd7ff_0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698c3cd7ff_0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{C214D41E-6569-4CA3-8629-B41C1BF2A1D7}</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6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l">
                        <a:spcBef>
                          <a:spcPts val="0"/>
                        </a:spcBef>
                        <a:spcAft>
                          <a:spcPts val="0"/>
                        </a:spcAft>
                        <a:buNone/>
                      </a:pPr>
                      <a:r>
                        <a:t/>
                      </a:r>
                      <a:endParaRPr sz="13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28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294450" y="4684075"/>
            <a:ext cx="5744700" cy="3729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ctr">
              <a:spcBef>
                <a:spcPts val="0"/>
              </a:spcBef>
              <a:spcAft>
                <a:spcPts val="0"/>
              </a:spcAft>
              <a:buClr>
                <a:srgbClr val="000000"/>
              </a:buClr>
              <a:buSzPts val="1100"/>
              <a:buFont typeface="Arial"/>
              <a:buNone/>
            </a:pPr>
            <a:r>
              <a:rPr b="1" lang="en" sz="1000">
                <a:solidFill>
                  <a:srgbClr val="000000"/>
                </a:solidFill>
                <a:latin typeface="Inter"/>
                <a:ea typeface="Inter"/>
                <a:cs typeface="Inter"/>
                <a:sym typeface="Inter"/>
              </a:rPr>
              <a:t>Name: _____________________________________  Date: ________ Class: ____________________</a:t>
            </a:r>
            <a:endParaRPr sz="16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{C214D41E-6569-4CA3-8629-B41C1BF2A1D7}</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600">
                          <a:latin typeface="Inter"/>
                          <a:ea typeface="Inter"/>
                          <a:cs typeface="Inter"/>
                          <a:sym typeface="Inter"/>
                        </a:rPr>
                        <a:t>the period of time before written records (~3.3 million years ago to ~12,000 years ago) during which hominins (early humans) developed the use of basic stone tools and artifacts; also called the Old Stone Age</a:t>
                      </a:r>
                      <a:endParaRPr sz="16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l">
                        <a:spcBef>
                          <a:spcPts val="0"/>
                        </a:spcBef>
                        <a:spcAft>
                          <a:spcPts val="0"/>
                        </a:spcAft>
                        <a:buNone/>
                      </a:pPr>
                      <a:r>
                        <a:rPr lang="en" sz="1300">
                          <a:latin typeface="Inter"/>
                          <a:ea typeface="Inter"/>
                          <a:cs typeface="Inter"/>
                          <a:sym typeface="Inter"/>
                        </a:rPr>
                        <a:t>“Throughout the Paleolithic period the outside physical world underwent great changes in temperature, elevation of mountains along with volcanic activity, and the spread or retreat of mammoth ice sheets… and mankind adapted its ways of life as best it could to suit this rugged environment.”</a:t>
                      </a:r>
                      <a:endParaRPr sz="1300">
                        <a:latin typeface="Inter"/>
                        <a:ea typeface="Inter"/>
                        <a:cs typeface="Inter"/>
                        <a:sym typeface="Inter"/>
                      </a:endParaRPr>
                    </a:p>
                    <a:p>
                      <a:pPr indent="-311150" lvl="0" marL="457200" marR="0" rtl="0" algn="r">
                        <a:spcBef>
                          <a:spcPts val="0"/>
                        </a:spcBef>
                        <a:spcAft>
                          <a:spcPts val="0"/>
                        </a:spcAft>
                        <a:buSzPts val="1300"/>
                        <a:buFont typeface="Inter"/>
                        <a:buChar char="-"/>
                      </a:pPr>
                      <a:r>
                        <a:rPr lang="en" sz="1300">
                          <a:latin typeface="Inter"/>
                          <a:ea typeface="Inter"/>
                          <a:cs typeface="Inter"/>
                          <a:sym typeface="Inter"/>
                        </a:rPr>
                        <a:t>Chester G. Starr, </a:t>
                      </a:r>
                      <a:r>
                        <a:rPr i="1" lang="en" sz="1300">
                          <a:latin typeface="Inter"/>
                          <a:ea typeface="Inter"/>
                          <a:cs typeface="Inter"/>
                          <a:sym typeface="Inter"/>
                        </a:rPr>
                        <a:t>A History of the Ancient World</a:t>
                      </a:r>
                      <a:r>
                        <a:rPr lang="en" sz="1300">
                          <a:latin typeface="Inter"/>
                          <a:ea typeface="Inter"/>
                          <a:cs typeface="Inter"/>
                          <a:sym typeface="Inter"/>
                        </a:rPr>
                        <a:t>, 1991.</a:t>
                      </a:r>
                      <a:endParaRPr sz="13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2800">
                <a:solidFill>
                  <a:schemeClr val="dk1"/>
                </a:solidFill>
                <a:latin typeface="Plus Jakarta Sans"/>
                <a:ea typeface="Plus Jakarta Sans"/>
                <a:cs typeface="Plus Jakarta Sans"/>
                <a:sym typeface="Plus Jakarta Sans"/>
              </a:rPr>
              <a:t>Paleolithic Period</a:t>
            </a:r>
            <a:endParaRPr b="1" sz="28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294450" y="4684075"/>
            <a:ext cx="5744700" cy="3729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ctr">
              <a:spcBef>
                <a:spcPts val="0"/>
              </a:spcBef>
              <a:spcAft>
                <a:spcPts val="0"/>
              </a:spcAft>
              <a:buClr>
                <a:srgbClr val="000000"/>
              </a:buClr>
              <a:buSzPts val="1100"/>
              <a:buFont typeface="Arial"/>
              <a:buNone/>
            </a:pPr>
            <a:r>
              <a:rPr b="1" lang="en" sz="1000">
                <a:solidFill>
                  <a:srgbClr val="000000"/>
                </a:solidFill>
                <a:latin typeface="Inter"/>
                <a:ea typeface="Inter"/>
                <a:cs typeface="Inter"/>
                <a:sym typeface="Inter"/>
              </a:rPr>
              <a:t>Name: _____________________________________  Date: ________ Class: ____________________</a:t>
            </a:r>
            <a:endParaRPr sz="16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ph idx="2" type="body"/>
          </p:nvPr>
        </p:nvSpPr>
        <p:spPr>
          <a:xfrm>
            <a:off x="3541400" y="105400"/>
            <a:ext cx="2239800" cy="497400"/>
          </a:xfrm>
          <a:prstGeom prst="rect">
            <a:avLst/>
          </a:prstGeom>
        </p:spPr>
        <p:txBody>
          <a:bodyPr anchorCtr="0" anchor="t" bIns="34275" lIns="68575" spcFirstLastPara="1" rIns="68575" wrap="square" tIns="34275">
            <a:normAutofit/>
          </a:bodyPr>
          <a:lstStyle/>
          <a:p>
            <a:pPr indent="0" lvl="0" marL="0" rtl="0" algn="l">
              <a:lnSpc>
                <a:spcPct val="100000"/>
              </a:lnSpc>
              <a:spcBef>
                <a:spcPts val="0"/>
              </a:spcBef>
              <a:spcAft>
                <a:spcPts val="0"/>
              </a:spcAft>
              <a:buNone/>
            </a:pPr>
            <a:r>
              <a:rPr b="1" lang="en" sz="1800">
                <a:latin typeface="Inter"/>
                <a:ea typeface="Inter"/>
                <a:cs typeface="Inter"/>
                <a:sym typeface="Inter"/>
              </a:rPr>
              <a:t>Anticipatory Guide</a:t>
            </a:r>
            <a:endParaRPr sz="1800">
              <a:latin typeface="Inter"/>
              <a:ea typeface="Inter"/>
              <a:cs typeface="Inter"/>
              <a:sym typeface="Inter"/>
            </a:endParaRPr>
          </a:p>
        </p:txBody>
      </p:sp>
      <p:sp>
        <p:nvSpPr>
          <p:cNvPr id="76" name="Google Shape;76;p16"/>
          <p:cNvSpPr txBox="1"/>
          <p:nvPr/>
        </p:nvSpPr>
        <p:spPr>
          <a:xfrm>
            <a:off x="193575" y="360350"/>
            <a:ext cx="8760600" cy="515700"/>
          </a:xfrm>
          <a:prstGeom prst="rect">
            <a:avLst/>
          </a:prstGeom>
          <a:noFill/>
          <a:ln>
            <a:noFill/>
          </a:ln>
        </p:spPr>
        <p:txBody>
          <a:bodyPr anchorCtr="0" anchor="ctr" bIns="91425" lIns="91425" spcFirstLastPara="1" rIns="91425" wrap="square" tIns="91425">
            <a:noAutofit/>
          </a:bodyPr>
          <a:lstStyle/>
          <a:p>
            <a:pPr indent="0" lvl="0" marL="0" rtl="0" algn="ctr">
              <a:lnSpc>
                <a:spcPct val="110000"/>
              </a:lnSpc>
              <a:spcBef>
                <a:spcPts val="1200"/>
              </a:spcBef>
              <a:spcAft>
                <a:spcPts val="1200"/>
              </a:spcAft>
              <a:buNone/>
            </a:pPr>
            <a:r>
              <a:rPr lang="en" sz="1100">
                <a:solidFill>
                  <a:schemeClr val="dk1"/>
                </a:solidFill>
                <a:latin typeface="Inter"/>
                <a:ea typeface="Inter"/>
                <a:cs typeface="Inter"/>
                <a:sym typeface="Inter"/>
              </a:rPr>
              <a:t>In the “Before Lesson” column, write an “A” if you agree or a “D” if you disagree with the statement in the row. Then, using the “After Lesson” Column, reevaluate the statement and write an “A” or a “D” with an explanation to reflect your informed opinion.</a:t>
            </a:r>
            <a:endParaRPr sz="1000">
              <a:solidFill>
                <a:schemeClr val="dk1"/>
              </a:solidFill>
              <a:latin typeface="Inter"/>
              <a:ea typeface="Inter"/>
              <a:cs typeface="Inter"/>
              <a:sym typeface="Inter"/>
            </a:endParaRPr>
          </a:p>
        </p:txBody>
      </p:sp>
      <p:graphicFrame>
        <p:nvGraphicFramePr>
          <p:cNvPr id="77" name="Google Shape;77;p16"/>
          <p:cNvGraphicFramePr/>
          <p:nvPr/>
        </p:nvGraphicFramePr>
        <p:xfrm>
          <a:off x="570900" y="866225"/>
          <a:ext cx="3000000" cy="3000000"/>
        </p:xfrm>
        <a:graphic>
          <a:graphicData uri="http://schemas.openxmlformats.org/drawingml/2006/table">
            <a:tbl>
              <a:tblPr>
                <a:noFill/>
                <a:tableStyleId>{311B3DBC-892B-46B1-A97D-986862881317}</a:tableStyleId>
              </a:tblPr>
              <a:tblGrid>
                <a:gridCol w="1144500"/>
                <a:gridCol w="3285975"/>
                <a:gridCol w="3799125"/>
              </a:tblGrid>
              <a:tr h="296325">
                <a:tc>
                  <a:txBody>
                    <a:bodyPr/>
                    <a:lstStyle/>
                    <a:p>
                      <a:pPr indent="0" lvl="0" marL="0" rtl="0" algn="ctr">
                        <a:spcBef>
                          <a:spcPts val="0"/>
                        </a:spcBef>
                        <a:spcAft>
                          <a:spcPts val="0"/>
                        </a:spcAft>
                        <a:buNone/>
                      </a:pPr>
                      <a:r>
                        <a:rPr b="1" lang="en" sz="1000">
                          <a:latin typeface="Inter"/>
                          <a:ea typeface="Inter"/>
                          <a:cs typeface="Inter"/>
                          <a:sym typeface="Inter"/>
                        </a:rPr>
                        <a:t>Before Lesson</a:t>
                      </a:r>
                      <a:endParaRPr b="1" sz="1000">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b="1" lang="en" sz="1000">
                          <a:latin typeface="Inter"/>
                          <a:ea typeface="Inter"/>
                          <a:cs typeface="Inter"/>
                          <a:sym typeface="Inter"/>
                        </a:rPr>
                        <a:t>Statement</a:t>
                      </a:r>
                      <a:endParaRPr b="1" sz="1000">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b="1" lang="en" sz="1000">
                          <a:latin typeface="Inter"/>
                          <a:ea typeface="Inter"/>
                          <a:cs typeface="Inter"/>
                          <a:sym typeface="Inter"/>
                        </a:rPr>
                        <a:t>After Lesson</a:t>
                      </a:r>
                      <a:endParaRPr b="1" sz="1000">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r>
              <a:tr h="402975">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latin typeface="Inter"/>
                          <a:ea typeface="Inter"/>
                          <a:cs typeface="Inter"/>
                          <a:sym typeface="Inter"/>
                        </a:rPr>
                        <a:t>In the Paleolithic Era, early humans primarily relied on farming for food.</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26675">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latin typeface="Inter"/>
                          <a:ea typeface="Inter"/>
                          <a:cs typeface="Inter"/>
                          <a:sym typeface="Inter"/>
                        </a:rPr>
                        <a:t>Mobility helped early humans follow seasons food sources.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33350">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Early foraging communities were large and sedentary.</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33350">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Technological innovation had little impact on humans during the Stone Age.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26675">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solidFill>
                            <a:schemeClr val="dk1"/>
                          </a:solidFill>
                          <a:latin typeface="Inter"/>
                          <a:ea typeface="Inter"/>
                          <a:cs typeface="Inter"/>
                          <a:sym typeface="Inter"/>
                        </a:rPr>
                        <a:t>The division of labor in foraging </a:t>
                      </a:r>
                      <a:r>
                        <a:rPr lang="en" sz="1200">
                          <a:solidFill>
                            <a:schemeClr val="dk1"/>
                          </a:solidFill>
                          <a:latin typeface="Inter"/>
                          <a:ea typeface="Inter"/>
                          <a:cs typeface="Inter"/>
                          <a:sym typeface="Inter"/>
                        </a:rPr>
                        <a:t>societies</a:t>
                      </a:r>
                      <a:r>
                        <a:rPr lang="en" sz="1200">
                          <a:solidFill>
                            <a:schemeClr val="dk1"/>
                          </a:solidFill>
                          <a:latin typeface="Inter"/>
                          <a:ea typeface="Inter"/>
                          <a:cs typeface="Inter"/>
                          <a:sym typeface="Inter"/>
                        </a:rPr>
                        <a:t> was often flexible.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68900">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latin typeface="Inter"/>
                          <a:ea typeface="Inter"/>
                          <a:cs typeface="Inter"/>
                          <a:sym typeface="Inter"/>
                        </a:rPr>
                        <a:t>Modern foragers, like the Hadza, rely on bows and arrows and plant gathering.</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78" name="Google Shape;78;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